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593" r:id="rId2"/>
    <p:sldId id="752" r:id="rId3"/>
    <p:sldId id="614" r:id="rId4"/>
    <p:sldId id="740" r:id="rId5"/>
    <p:sldId id="632" r:id="rId6"/>
    <p:sldId id="663" r:id="rId7"/>
    <p:sldId id="658" r:id="rId8"/>
    <p:sldId id="659" r:id="rId9"/>
    <p:sldId id="660" r:id="rId10"/>
    <p:sldId id="662" r:id="rId11"/>
    <p:sldId id="661" r:id="rId12"/>
    <p:sldId id="664" r:id="rId13"/>
    <p:sldId id="630" r:id="rId14"/>
    <p:sldId id="572" r:id="rId15"/>
    <p:sldId id="628" r:id="rId16"/>
    <p:sldId id="629" r:id="rId17"/>
    <p:sldId id="677" r:id="rId18"/>
    <p:sldId id="679" r:id="rId19"/>
    <p:sldId id="680" r:id="rId20"/>
    <p:sldId id="673" r:id="rId21"/>
    <p:sldId id="674" r:id="rId22"/>
    <p:sldId id="631" r:id="rId23"/>
    <p:sldId id="556" r:id="rId24"/>
    <p:sldId id="557" r:id="rId25"/>
    <p:sldId id="558" r:id="rId26"/>
    <p:sldId id="559" r:id="rId27"/>
    <p:sldId id="560" r:id="rId28"/>
    <p:sldId id="561" r:id="rId29"/>
    <p:sldId id="563" r:id="rId30"/>
    <p:sldId id="668" r:id="rId31"/>
    <p:sldId id="616" r:id="rId32"/>
    <p:sldId id="618" r:id="rId33"/>
    <p:sldId id="619" r:id="rId34"/>
    <p:sldId id="620" r:id="rId35"/>
    <p:sldId id="621" r:id="rId36"/>
    <p:sldId id="622" r:id="rId37"/>
    <p:sldId id="681" r:id="rId38"/>
    <p:sldId id="682" r:id="rId39"/>
    <p:sldId id="683" r:id="rId40"/>
    <p:sldId id="684" r:id="rId41"/>
    <p:sldId id="685" r:id="rId42"/>
    <p:sldId id="665" r:id="rId43"/>
    <p:sldId id="666" r:id="rId44"/>
    <p:sldId id="623" r:id="rId45"/>
    <p:sldId id="624" r:id="rId46"/>
    <p:sldId id="625" r:id="rId47"/>
    <p:sldId id="626" r:id="rId48"/>
    <p:sldId id="667" r:id="rId49"/>
    <p:sldId id="649" r:id="rId50"/>
    <p:sldId id="373" r:id="rId51"/>
    <p:sldId id="376" r:id="rId52"/>
    <p:sldId id="374" r:id="rId53"/>
    <p:sldId id="378" r:id="rId54"/>
    <p:sldId id="648" r:id="rId55"/>
    <p:sldId id="634" r:id="rId56"/>
    <p:sldId id="587" r:id="rId57"/>
    <p:sldId id="635" r:id="rId58"/>
    <p:sldId id="586" r:id="rId59"/>
    <p:sldId id="637" r:id="rId60"/>
    <p:sldId id="638" r:id="rId61"/>
    <p:sldId id="639" r:id="rId62"/>
    <p:sldId id="640" r:id="rId63"/>
    <p:sldId id="641" r:id="rId64"/>
    <p:sldId id="642" r:id="rId65"/>
    <p:sldId id="651" r:id="rId66"/>
    <p:sldId id="652" r:id="rId67"/>
    <p:sldId id="647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1" autoAdjust="0"/>
    <p:restoredTop sz="91575" autoAdjust="0"/>
  </p:normalViewPr>
  <p:slideViewPr>
    <p:cSldViewPr snapToGrid="0">
      <p:cViewPr varScale="1">
        <p:scale>
          <a:sx n="95" d="100"/>
          <a:sy n="95" d="100"/>
        </p:scale>
        <p:origin x="128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8/7/23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93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72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6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3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4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84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8/7/23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8/7/23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8/7/23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8/7/23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8/7/23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8/7/23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8/7/23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tiff"/><Relationship Id="rId4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hyperlink" Target="https://www.linkedin.com/in/edwardkwartler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jpeg"/><Relationship Id="rId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openxmlformats.org/officeDocument/2006/relationships/image" Target="../media/image42.jpeg"/><Relationship Id="rId9" Type="http://schemas.openxmlformats.org/officeDocument/2006/relationships/image" Target="../media/image6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sz="3600" i="1" dirty="0"/>
              <a:t>Intros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34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6ECE-9BA2-B140-B3EE-B88E9F4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5FB63-C6FE-ED46-B2DE-EAEB21A7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678B-4B91-1348-AF12-278571F9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203E-500C-5E42-9ACA-9D1466726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flat screen television&#10;&#10;Description automatically generated">
            <a:extLst>
              <a:ext uri="{FF2B5EF4-FFF2-40B4-BE49-F238E27FC236}">
                <a16:creationId xmlns:a16="http://schemas.microsoft.com/office/drawing/2014/main" id="{23F6AB9B-A22D-7B45-A77E-4C5513D42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" y="1711190"/>
            <a:ext cx="4089621" cy="255601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87C7A74-612F-3B43-8CA4-605D0947C85B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Mac: Look for R and R-Studio Icons.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102CF-507E-7A48-B73B-233CCA4B8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3136817"/>
            <a:ext cx="4316755" cy="711886"/>
          </a:xfrm>
          <a:prstGeom prst="rect">
            <a:avLst/>
          </a:prstGeom>
        </p:spPr>
      </p:pic>
      <p:pic>
        <p:nvPicPr>
          <p:cNvPr id="12" name="Picture 11" descr="A black sign with white text on screen&#10;&#10;Description automatically generated">
            <a:extLst>
              <a:ext uri="{FF2B5EF4-FFF2-40B4-BE49-F238E27FC236}">
                <a16:creationId xmlns:a16="http://schemas.microsoft.com/office/drawing/2014/main" id="{B9EC45E4-C93B-2740-80F7-D1C67FE31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2152185"/>
            <a:ext cx="6985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3DB1A-F0DA-2847-8EAA-1E5418838C1B}"/>
              </a:ext>
            </a:extLst>
          </p:cNvPr>
          <p:cNvSpPr txBox="1"/>
          <p:nvPr/>
        </p:nvSpPr>
        <p:spPr>
          <a:xfrm>
            <a:off x="592329" y="4263885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 “Launchpad” &amp; Type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DD072-A2FE-0942-9714-7B27F4D51349}"/>
              </a:ext>
            </a:extLst>
          </p:cNvPr>
          <p:cNvSpPr txBox="1"/>
          <p:nvPr/>
        </p:nvSpPr>
        <p:spPr>
          <a:xfrm>
            <a:off x="4830417" y="4263885"/>
            <a:ext cx="40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Use: “Terminal” &amp; Type “git version”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7825D8-81DA-BA46-BB5C-B1ABE4C3BB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204F53-8F5B-DF47-9AB4-F8B85FC114E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7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B92C0-7E09-174D-B440-9188BFCB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4845C-1688-6245-A6E9-1E3CD4CF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2A32-45B7-8742-9FF7-4FA91D99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C848-817F-B840-A937-4170B1C32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1207B-F439-1849-B725-0FF9B1A13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4" y="1325217"/>
            <a:ext cx="4593147" cy="3910496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17F901-9353-D844-AA64-5954744BDE4F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Windows: Navigate to the program folder look for git, R and R Studio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1B727C-17E9-B54B-BDF9-CCDC2283DDEE}"/>
              </a:ext>
            </a:extLst>
          </p:cNvPr>
          <p:cNvSpPr/>
          <p:nvPr/>
        </p:nvSpPr>
        <p:spPr>
          <a:xfrm>
            <a:off x="2014330" y="2226365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68B2C-68C8-AC42-984E-2E789DDA2A92}"/>
              </a:ext>
            </a:extLst>
          </p:cNvPr>
          <p:cNvSpPr/>
          <p:nvPr/>
        </p:nvSpPr>
        <p:spPr>
          <a:xfrm>
            <a:off x="2007704" y="4472609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1C3E3-BC9C-DC4A-9D6A-04270B28EAE3}"/>
              </a:ext>
            </a:extLst>
          </p:cNvPr>
          <p:cNvSpPr/>
          <p:nvPr/>
        </p:nvSpPr>
        <p:spPr>
          <a:xfrm>
            <a:off x="2034208" y="5015948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E840D-B455-7D43-8D41-DB9C86264F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63BD34-816A-654D-82F4-87B0BC41F26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5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browser:    </a:t>
            </a:r>
            <a:r>
              <a:rPr lang="en-US" dirty="0">
                <a:hlinkClick r:id="rId3"/>
              </a:rPr>
              <a:t>https://github.com/kwartler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Each day we will perform a git pull in case there are updates to curriculum to aid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029F70-F86C-4B4F-8BA1-26E3DE24D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6" b="20810"/>
          <a:stretch/>
        </p:blipFill>
        <p:spPr>
          <a:xfrm>
            <a:off x="2675964" y="1834044"/>
            <a:ext cx="2595283" cy="1944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43848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</a:t>
            </a:r>
            <a:r>
              <a:rPr lang="en-US" dirty="0" err="1"/>
              <a:t>personalFiles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/>
          <p:nvPr/>
        </p:nvCxnSpPr>
        <p:spPr>
          <a:xfrm flipH="1" flipV="1">
            <a:off x="3563470" y="2770094"/>
            <a:ext cx="1855694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46549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 be in this folder as “Save As”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1F93-D68D-4A4D-6923-A10DC9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2212241"/>
            <a:ext cx="6553200" cy="1447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50775" y="3280410"/>
            <a:ext cx="1982444" cy="1374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ttendance it's kind of a big deal | Make a Meme">
            <a:extLst>
              <a:ext uri="{FF2B5EF4-FFF2-40B4-BE49-F238E27FC236}">
                <a16:creationId xmlns:a16="http://schemas.microsoft.com/office/drawing/2014/main" id="{F6D01ED8-C95B-924C-A181-368307241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r="10658" b="-1"/>
          <a:stretch/>
        </p:blipFill>
        <p:spPr bwMode="auto">
          <a:xfrm>
            <a:off x="732188" y="942538"/>
            <a:ext cx="5372416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DCDA5-6B6E-204D-AFAE-970C5C43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753EFC8-4232-4598-94F6-94C0EBAFC469}" type="datetime1">
              <a:rPr lang="en-US" sz="120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8/7/23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80FF8-4D0B-FD42-BEEF-CB1F7233A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00390-2247-8349-A167-7C129673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>
              <a:lnSpc>
                <a:spcPct val="190000"/>
              </a:lnSpc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FFFFFF"/>
                </a:solidFill>
              </a:rPr>
              <a:pPr algn="r" defTabSz="457200">
                <a:lnSpc>
                  <a:spcPct val="190000"/>
                </a:lnSpc>
                <a:spcAft>
                  <a:spcPts val="600"/>
                </a:spcAft>
              </a:pPr>
              <a:t>2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40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36527"/>
            <a:ext cx="8515350" cy="591477"/>
          </a:xfrm>
        </p:spPr>
        <p:txBody>
          <a:bodyPr/>
          <a:lstStyle/>
          <a:p>
            <a:r>
              <a:rPr lang="en-US" dirty="0"/>
              <a:t>Now just run some code from the </a:t>
            </a:r>
            <a:r>
              <a:rPr lang="en-US" dirty="0" err="1"/>
              <a:t>github</a:t>
            </a:r>
            <a:r>
              <a:rPr lang="en-US" dirty="0"/>
              <a:t> page</a:t>
            </a:r>
            <a:br>
              <a:rPr lang="en-US" dirty="0"/>
            </a:br>
            <a:r>
              <a:rPr lang="en-US" sz="2400" dirty="0"/>
              <a:t>(we will explain it later)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685800" y="5348719"/>
            <a:ext cx="7772400" cy="7317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2899A17-5D0B-5DCF-D2C4-EE08B383C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02815"/>
            <a:ext cx="7772400" cy="345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796D0-DB12-3F43-8C93-F298718FF649}"/>
              </a:ext>
            </a:extLst>
          </p:cNvPr>
          <p:cNvSpPr txBox="1"/>
          <p:nvPr/>
        </p:nvSpPr>
        <p:spPr>
          <a:xfrm>
            <a:off x="0" y="115644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Copy the first part of the code from the class repository. </a:t>
            </a:r>
          </a:p>
          <a:p>
            <a:pPr algn="ctr"/>
            <a:r>
              <a:rPr lang="en-US" sz="1400" dirty="0"/>
              <a:t>Then paste it into the “console” (lower left of your R session) &amp; hit enter.. 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4F3904-6143-0A42-B7E9-66F9DBC4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" y="1659076"/>
            <a:ext cx="7779602" cy="38484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37C8-1038-1545-8CDD-EE05800E14E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08CCC8-3F6F-F647-A203-83DA9699340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02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72738"/>
            <a:ext cx="7886700" cy="29438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2152" y="1194524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8BE35B-B153-E742-800E-F3EABFB4871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69B7D8-CB67-3848-AFC1-D8854E08AB1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540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823000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822996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1129171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1613391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371F10-B1CA-A745-B98E-432A552948D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B181CD-7F67-6A4B-9BD2-F7E0706D1C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3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1085" y="338621"/>
            <a:ext cx="7886700" cy="591477"/>
          </a:xfrm>
        </p:spPr>
        <p:txBody>
          <a:bodyPr/>
          <a:lstStyle/>
          <a:p>
            <a:r>
              <a:rPr lang="en-US" dirty="0"/>
              <a:t>What is R Studio? The most popular IDE for R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DE4E5C-9573-754C-897C-5768BB6772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4304CA-D541-3346-B037-1E90848711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984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666253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E4D60C-F4F9-1749-963A-1CD9C746E6C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0F09B4-AD30-4C4F-8959-44ECD61432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003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422943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075882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9D684-EB78-B14C-8B5C-CEE76BB692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9A2EDE-D244-F041-B56A-7656876235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19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64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169453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400" dirty="0"/>
              <a:t>SAS</a:t>
            </a:r>
          </a:p>
          <a:p>
            <a:pPr algn="ctr"/>
            <a:r>
              <a:rPr lang="en-US" sz="1400" dirty="0"/>
              <a:t>Oracle</a:t>
            </a:r>
          </a:p>
          <a:p>
            <a:pPr algn="ctr"/>
            <a:r>
              <a:rPr lang="en-US" sz="1400" dirty="0"/>
              <a:t>IBM</a:t>
            </a:r>
          </a:p>
          <a:p>
            <a:pPr algn="ctr"/>
            <a:r>
              <a:rPr lang="en-US" sz="1400" dirty="0"/>
              <a:t>Teradata</a:t>
            </a:r>
          </a:p>
          <a:p>
            <a:pPr algn="ctr"/>
            <a:r>
              <a:rPr lang="en-US" sz="1400" dirty="0"/>
              <a:t>Coursera</a:t>
            </a:r>
          </a:p>
          <a:p>
            <a:pPr algn="ctr"/>
            <a:r>
              <a:rPr lang="en-US" sz="1400" dirty="0"/>
              <a:t>SAP</a:t>
            </a:r>
          </a:p>
          <a:p>
            <a:pPr algn="ctr"/>
            <a:r>
              <a:rPr lang="en-US" sz="1400" dirty="0"/>
              <a:t>DataCamp</a:t>
            </a:r>
          </a:p>
          <a:p>
            <a:pPr algn="ctr"/>
            <a:r>
              <a:rPr lang="en-US" sz="1400" dirty="0"/>
              <a:t>Alteryx</a:t>
            </a:r>
          </a:p>
          <a:p>
            <a:pPr algn="ctr"/>
            <a:r>
              <a:rPr lang="en-US" sz="1400" dirty="0"/>
              <a:t>TIBCO</a:t>
            </a:r>
          </a:p>
          <a:p>
            <a:pPr algn="ctr"/>
            <a:r>
              <a:rPr lang="en-US" sz="1400" dirty="0" err="1"/>
              <a:t>OneTick</a:t>
            </a:r>
            <a:endParaRPr lang="en-US" sz="1400" dirty="0"/>
          </a:p>
          <a:p>
            <a:pPr algn="ctr"/>
            <a:r>
              <a:rPr lang="en-US" sz="1400" dirty="0"/>
              <a:t>Amazon</a:t>
            </a:r>
          </a:p>
          <a:p>
            <a:pPr algn="ctr"/>
            <a:r>
              <a:rPr lang="en-US" sz="1400" dirty="0"/>
              <a:t>Google</a:t>
            </a:r>
          </a:p>
          <a:p>
            <a:pPr algn="ctr"/>
            <a:r>
              <a:rPr lang="en-US" sz="14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6394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4E667A-05D2-D543-AF48-70E4275D84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E4E337-683E-664A-90D7-C4531E1506A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09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82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https://www.linkedin.com/in/edwardkwartler/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84193-872B-4739-9DD7-CA9224B83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91"/>
          <a:stretch/>
        </p:blipFill>
        <p:spPr>
          <a:xfrm>
            <a:off x="272161" y="1145386"/>
            <a:ext cx="2175203" cy="1787995"/>
          </a:xfrm>
          <a:prstGeom prst="rect">
            <a:avLst/>
          </a:prstGeom>
        </p:spPr>
      </p:pic>
      <p:pic>
        <p:nvPicPr>
          <p:cNvPr id="7" name="Picture 12" descr="Image result for notre dame logo">
            <a:extLst>
              <a:ext uri="{FF2B5EF4-FFF2-40B4-BE49-F238E27FC236}">
                <a16:creationId xmlns:a16="http://schemas.microsoft.com/office/drawing/2014/main" id="{E4951D5F-3430-43CD-92F3-1AE5C3971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294" y="1527927"/>
            <a:ext cx="873392" cy="7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D939F8-463C-42DD-872C-AD9D3A4F4DD1}"/>
              </a:ext>
            </a:extLst>
          </p:cNvPr>
          <p:cNvGrpSpPr/>
          <p:nvPr/>
        </p:nvGrpSpPr>
        <p:grpSpPr>
          <a:xfrm>
            <a:off x="3773655" y="1440751"/>
            <a:ext cx="5047616" cy="960240"/>
            <a:chOff x="2253127" y="4038014"/>
            <a:chExt cx="5752064" cy="1231228"/>
          </a:xfrm>
        </p:grpSpPr>
        <p:pic>
          <p:nvPicPr>
            <p:cNvPr id="9" name="Picture 4" descr="Image result for amazon logo">
              <a:extLst>
                <a:ext uri="{FF2B5EF4-FFF2-40B4-BE49-F238E27FC236}">
                  <a16:creationId xmlns:a16="http://schemas.microsoft.com/office/drawing/2014/main" id="{CCDCDD3B-6493-4878-8A90-CF1A11B7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t="15238" r="20363" b="12385"/>
            <a:stretch/>
          </p:blipFill>
          <p:spPr bwMode="auto">
            <a:xfrm>
              <a:off x="2253127" y="4347901"/>
              <a:ext cx="1557491" cy="61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Image result for liberty mutual logo">
              <a:extLst>
                <a:ext uri="{FF2B5EF4-FFF2-40B4-BE49-F238E27FC236}">
                  <a16:creationId xmlns:a16="http://schemas.microsoft.com/office/drawing/2014/main" id="{78A1BB64-CDF1-4621-B09A-F00FE0715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011" y="4284405"/>
              <a:ext cx="2500559" cy="73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Image result for datarobot logo">
              <a:extLst>
                <a:ext uri="{FF2B5EF4-FFF2-40B4-BE49-F238E27FC236}">
                  <a16:creationId xmlns:a16="http://schemas.microsoft.com/office/drawing/2014/main" id="{70278814-A792-4FD1-8ADE-F7875E4BC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63" y="4038014"/>
              <a:ext cx="1231228" cy="123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36450-A42B-4288-89E0-A7FB3E2E9FC4}"/>
              </a:ext>
            </a:extLst>
          </p:cNvPr>
          <p:cNvGrpSpPr/>
          <p:nvPr/>
        </p:nvGrpSpPr>
        <p:grpSpPr>
          <a:xfrm>
            <a:off x="2076047" y="4166171"/>
            <a:ext cx="1269732" cy="1374562"/>
            <a:chOff x="10071271" y="3743619"/>
            <a:chExt cx="1475118" cy="1711186"/>
          </a:xfrm>
        </p:grpSpPr>
        <p:pic>
          <p:nvPicPr>
            <p:cNvPr id="14" name="Picture 2" descr="Image result for harvard extension school">
              <a:extLst>
                <a:ext uri="{FF2B5EF4-FFF2-40B4-BE49-F238E27FC236}">
                  <a16:creationId xmlns:a16="http://schemas.microsoft.com/office/drawing/2014/main" id="{819BBD4B-6C25-48A1-81FA-C39D50D06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2099" y="4851381"/>
              <a:ext cx="1464290" cy="60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datacamp logo">
              <a:extLst>
                <a:ext uri="{FF2B5EF4-FFF2-40B4-BE49-F238E27FC236}">
                  <a16:creationId xmlns:a16="http://schemas.microsoft.com/office/drawing/2014/main" id="{D93B4197-A542-4DC1-96B3-5A89C5A04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271" y="3743619"/>
              <a:ext cx="1449315" cy="775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95A441C-A83D-4101-B919-0975C2B562B3}"/>
              </a:ext>
            </a:extLst>
          </p:cNvPr>
          <p:cNvSpPr txBox="1"/>
          <p:nvPr/>
        </p:nvSpPr>
        <p:spPr>
          <a:xfrm>
            <a:off x="1135966" y="361416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Side Hustles</a:t>
            </a:r>
          </a:p>
        </p:txBody>
      </p:sp>
      <p:pic>
        <p:nvPicPr>
          <p:cNvPr id="21" name="Picture 2" descr="Image result for wiley and sons">
            <a:extLst>
              <a:ext uri="{FF2B5EF4-FFF2-40B4-BE49-F238E27FC236}">
                <a16:creationId xmlns:a16="http://schemas.microsoft.com/office/drawing/2014/main" id="{6480E571-80D5-442C-BE20-AF0D4C9D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3507743" y="5046289"/>
            <a:ext cx="1498696" cy="42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anaco vc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4" b="30876"/>
          <a:stretch/>
        </p:blipFill>
        <p:spPr bwMode="auto">
          <a:xfrm>
            <a:off x="3244564" y="4070249"/>
            <a:ext cx="2098893" cy="82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5D6F60-03CA-124A-917F-92B15D146C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889FE8-56B6-1E43-B0B5-23260FCAD4C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ult International Business School - Wikipedia">
            <a:extLst>
              <a:ext uri="{FF2B5EF4-FFF2-40B4-BE49-F238E27FC236}">
                <a16:creationId xmlns:a16="http://schemas.microsoft.com/office/drawing/2014/main" id="{76058AC9-3CF8-DD46-B7F8-5B9C0AE7E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399" y="4534757"/>
            <a:ext cx="1254164" cy="144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visory Committee on Data for Evidence Building | U.S. Bureau of Economic  Analysis (BEA)">
            <a:extLst>
              <a:ext uri="{FF2B5EF4-FFF2-40B4-BE49-F238E27FC236}">
                <a16:creationId xmlns:a16="http://schemas.microsoft.com/office/drawing/2014/main" id="{3EBC793B-A395-B349-9358-781D83332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017" y="4055863"/>
            <a:ext cx="1981200" cy="61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773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04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2179052"/>
            <a:ext cx="398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Data in R has to have an explicit path.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682ADF-9F1E-CB46-A286-19DDEE83C1E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250992-5DC8-5A4E-8752-F9DC1A020E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545B60-7A9C-8487-B8D5-62211FF87EFD}"/>
              </a:ext>
            </a:extLst>
          </p:cNvPr>
          <p:cNvSpPr txBox="1"/>
          <p:nvPr/>
        </p:nvSpPr>
        <p:spPr>
          <a:xfrm>
            <a:off x="240630" y="3429000"/>
            <a:ext cx="398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filePath</a:t>
            </a:r>
            <a:r>
              <a:rPr lang="en-US" dirty="0">
                <a:latin typeface="Consolas" panose="020B0609020204030204" pitchFamily="49" charset="0"/>
              </a:rPr>
              <a:t> &lt;- ”C/…/…/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D081E-F3FD-6540-DD13-93AF2090ECE9}"/>
              </a:ext>
            </a:extLst>
          </p:cNvPr>
          <p:cNvSpPr txBox="1"/>
          <p:nvPr/>
        </p:nvSpPr>
        <p:spPr>
          <a:xfrm>
            <a:off x="240630" y="3961295"/>
            <a:ext cx="470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filePath</a:t>
            </a:r>
            <a:r>
              <a:rPr lang="en-US" dirty="0">
                <a:latin typeface="Consolas" panose="020B0609020204030204" pitchFamily="49" charset="0"/>
              </a:rPr>
              <a:t> &lt;- ” ~/Desktop/GSERM_ICPSR”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B78FD-D8B1-436E-BF92-D24B1A34EC7A}"/>
              </a:ext>
            </a:extLst>
          </p:cNvPr>
          <p:cNvSpPr txBox="1"/>
          <p:nvPr/>
        </p:nvSpPr>
        <p:spPr>
          <a:xfrm>
            <a:off x="0" y="5369356"/>
            <a:ext cx="8515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filePath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“https://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raw.githubusercontent.com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kwartler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/GSERM_ICPSR/main/lessons/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A_Setup_Intro_Basics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/data/GameOfThronesFinale_May19.csv”</a:t>
            </a:r>
          </a:p>
        </p:txBody>
      </p:sp>
    </p:spTree>
    <p:extLst>
      <p:ext uri="{BB962C8B-B14F-4D97-AF65-F5344CB8AC3E}">
        <p14:creationId xmlns:p14="http://schemas.microsoft.com/office/powerpoint/2010/main" val="2345136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689CB-B8C0-0C4F-B483-791EFF5813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CBA717-F38C-454F-B62F-A95E3F659F4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80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trap!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2179528"/>
            <a:ext cx="4084649" cy="22978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4354161" y="2404859"/>
            <a:ext cx="478983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Before loading a library use 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(“name of package”).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600" i="1" dirty="0"/>
              <a:t>You only need to do this once per environment</a:t>
            </a:r>
          </a:p>
          <a:p>
            <a:r>
              <a:rPr lang="en-US" sz="1600" i="1" dirty="0"/>
              <a:t>But, will need to repeat it w/each new environment!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B00A27-9FFA-A846-A399-BB656E6110A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B1C8A-4393-3542-9ADF-2EFAAD1E02F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R now has the object called </a:t>
            </a:r>
            <a:r>
              <a:rPr lang="en-US" sz="1600" b="1" u="sng" dirty="0">
                <a:solidFill>
                  <a:schemeClr val="bg1"/>
                </a:solidFill>
              </a:rPr>
              <a:t>banana</a:t>
            </a:r>
            <a:r>
              <a:rPr lang="en-US" sz="1600" dirty="0">
                <a:solidFill>
                  <a:schemeClr val="bg1"/>
                </a:solidFill>
              </a:rPr>
              <a:t> in memory </a:t>
            </a:r>
            <a:r>
              <a:rPr lang="en-US" sz="1600" dirty="0" err="1">
                <a:solidFill>
                  <a:schemeClr val="bg1"/>
                </a:solidFill>
              </a:rPr>
              <a:t>ie</a:t>
            </a:r>
            <a:r>
              <a:rPr lang="en-US" sz="1600" dirty="0">
                <a:solidFill>
                  <a:schemeClr val="bg1"/>
                </a:solidFill>
              </a:rPr>
              <a:t> “opening a spreadsheet”</a:t>
            </a:r>
            <a:endParaRPr lang="en-US" sz="16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16759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3049813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filePath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892196" y="4252024"/>
            <a:ext cx="3131507" cy="894590"/>
          </a:xfrm>
          <a:prstGeom prst="wedgeRoundRectCallout">
            <a:avLst>
              <a:gd name="adj1" fmla="val -77346"/>
              <a:gd name="adj2" fmla="val -194574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The path has to be perfect!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It has to </a:t>
            </a:r>
            <a:r>
              <a:rPr lang="en-US" sz="1200" dirty="0" err="1">
                <a:solidFill>
                  <a:schemeClr val="bg1"/>
                </a:solidFill>
              </a:rPr>
              <a:t>beinside</a:t>
            </a:r>
            <a:r>
              <a:rPr lang="en-US" sz="1200" dirty="0">
                <a:solidFill>
                  <a:schemeClr val="bg1"/>
                </a:solidFill>
              </a:rPr>
              <a:t>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Capitalization, spacing &amp; spelling matter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52E45C-95F2-1249-8C30-02B9DD84B7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F1740B-CB8A-2A4D-B9B8-5EE01448B9A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BD11A5C-7792-4E0D-F41D-DFF1A57C1908}"/>
              </a:ext>
            </a:extLst>
          </p:cNvPr>
          <p:cNvSpPr txBox="1"/>
          <p:nvPr/>
        </p:nvSpPr>
        <p:spPr>
          <a:xfrm>
            <a:off x="240630" y="277011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filePath</a:t>
            </a:r>
            <a:r>
              <a:rPr lang="en-US" dirty="0">
                <a:latin typeface="Consolas" panose="020B0609020204030204" pitchFamily="49" charset="0"/>
              </a:rPr>
              <a:t> &lt;- ”C/…/…/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6965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17437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Recommendation: to get started stick with CSV.  Most software can export CSV.</a:t>
            </a:r>
            <a:endParaRPr lang="en-US" sz="1600" b="1" u="sng" dirty="0">
              <a:solidFill>
                <a:schemeClr val="accent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8B629C-B29E-1D45-BB8A-398F3DFD4B0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AFA98A-A6F8-454F-9197-576E34E4D0D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897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28600" y="1250147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18C515-86DF-B349-B303-B63329D3D4B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BF51A7-8CBC-E644-B5CD-BF76CCF5AFD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484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Function accepts any number and is a “plus 2 and multiply by 3” Machine.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32162-39D8-F747-A15E-BF2A58EE9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630FC-BC10-FD42-A6DF-414E9313392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F5A8FF-CE5F-3843-8F79-FB48E95385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304E82-2CBB-3F42-A7F3-08FB2655CD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92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70062-7772-C347-90A7-B74893ADE5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BD68B-8701-C64C-999A-9A6F3F586B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92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51139-A6BB-7441-A87E-0972800B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8E7CEB-D988-9F4C-AD97-63C5B5B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822B3-21DC-C344-82E3-B52E3884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1DBD-90CD-D347-B580-C0741CCAF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A3DCA-2F1C-834F-9075-976A8E3093CD}"/>
              </a:ext>
            </a:extLst>
          </p:cNvPr>
          <p:cNvSpPr txBox="1"/>
          <p:nvPr/>
        </p:nvSpPr>
        <p:spPr>
          <a:xfrm>
            <a:off x="874059" y="1828800"/>
            <a:ext cx="48170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Name</a:t>
            </a:r>
          </a:p>
          <a:p>
            <a:r>
              <a:rPr lang="en-US" sz="2800" dirty="0"/>
              <a:t>Location</a:t>
            </a:r>
          </a:p>
          <a:p>
            <a:r>
              <a:rPr lang="en-US" sz="2800" dirty="0"/>
              <a:t>Background </a:t>
            </a:r>
          </a:p>
          <a:p>
            <a:r>
              <a:rPr lang="en-US" sz="2800" dirty="0"/>
              <a:t>Why are you taking this course?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9F65CB-83A3-5843-A416-106A54D59C6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28AF32-EB77-1144-9EF8-BFAB62D5C6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32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B9A9-268A-FC41-9D3E-719FB969D8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E74442-6E4E-A84D-B769-942BF62B55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8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1281504" y="3137453"/>
            <a:ext cx="99787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137453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8142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81428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191303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A3803-3222-0841-AD79-34BF1294779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D556F-30B6-714F-B8D2-2B7EA667A3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0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AC81AA87-77F2-8F48-B34C-E16FBC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" y="2145419"/>
            <a:ext cx="2599083" cy="4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07096" y="2398643"/>
            <a:ext cx="2385389" cy="866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3044043" y="1762539"/>
            <a:ext cx="0" cy="3843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2686380" y="113126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3264729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60E69-30B5-1C41-B729-03107DF781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E4159-DC81-DD44-96D7-746315F7B5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functions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517345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Saves time, more concise and less error prone.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4929809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once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2"/>
          <a:stretch/>
        </p:blipFill>
        <p:spPr>
          <a:xfrm>
            <a:off x="5472734" y="1873250"/>
            <a:ext cx="2545246" cy="896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64F4DE-F474-5640-BF91-43EDCEB4FCA5}"/>
              </a:ext>
            </a:extLst>
          </p:cNvPr>
          <p:cNvSpPr txBox="1"/>
          <p:nvPr/>
        </p:nvSpPr>
        <p:spPr>
          <a:xfrm>
            <a:off x="4929809" y="2966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Apply it in </a:t>
            </a:r>
            <a:r>
              <a:rPr lang="en-US" b="1" u="sng" dirty="0">
                <a:solidFill>
                  <a:schemeClr val="bg1"/>
                </a:solidFill>
              </a:rPr>
              <a:t>one line </a:t>
            </a:r>
            <a:r>
              <a:rPr lang="en-US" dirty="0">
                <a:solidFill>
                  <a:schemeClr val="bg1"/>
                </a:solidFill>
              </a:rPr>
              <a:t>to 30 values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E6DC35-E8B1-4247-B7F4-2C49F716DBCF}"/>
              </a:ext>
            </a:extLst>
          </p:cNvPr>
          <p:cNvCxnSpPr/>
          <p:nvPr/>
        </p:nvCxnSpPr>
        <p:spPr>
          <a:xfrm>
            <a:off x="4253948" y="1616765"/>
            <a:ext cx="0" cy="368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DE5B48-AAAC-F84D-A964-63842167A2E1}"/>
              </a:ext>
            </a:extLst>
          </p:cNvPr>
          <p:cNvSpPr txBox="1"/>
          <p:nvPr/>
        </p:nvSpPr>
        <p:spPr>
          <a:xfrm>
            <a:off x="4929809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66FCA45-D900-5744-BA08-CCE336D35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09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A7B54C-339E-8F47-AB9C-F45710BAC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03" y="3502439"/>
            <a:ext cx="41783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08AF07-BA6C-6947-8B33-E41BC6ED9C3B}"/>
              </a:ext>
            </a:extLst>
          </p:cNvPr>
          <p:cNvSpPr txBox="1"/>
          <p:nvPr/>
        </p:nvSpPr>
        <p:spPr>
          <a:xfrm>
            <a:off x="7646504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F13B9DF5-7CA9-5F4E-AADE-34A2902C5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2058504"/>
            <a:ext cx="1524000" cy="965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6AE1C-6B4D-A64F-8440-FBA4034CD92E}"/>
              </a:ext>
            </a:extLst>
          </p:cNvPr>
          <p:cNvSpPr txBox="1"/>
          <p:nvPr/>
        </p:nvSpPr>
        <p:spPr>
          <a:xfrm>
            <a:off x="324678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30 times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CBA14B-C53B-D14F-8052-ECB5B00B15BE}"/>
              </a:ext>
            </a:extLst>
          </p:cNvPr>
          <p:cNvSpPr txBox="1"/>
          <p:nvPr/>
        </p:nvSpPr>
        <p:spPr>
          <a:xfrm>
            <a:off x="1889239" y="3001617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376762D3-5AA7-FF4A-9413-32566A032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28" y="3350868"/>
            <a:ext cx="1663700" cy="368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B12A1E5-D14D-344D-B76F-AD9333871C57}"/>
              </a:ext>
            </a:extLst>
          </p:cNvPr>
          <p:cNvSpPr txBox="1"/>
          <p:nvPr/>
        </p:nvSpPr>
        <p:spPr>
          <a:xfrm>
            <a:off x="324678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381AB4C1-7F85-BE4E-856B-9EB83F35E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78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283472-DC31-4D44-B94A-2083970306EF}"/>
              </a:ext>
            </a:extLst>
          </p:cNvPr>
          <p:cNvSpPr txBox="1"/>
          <p:nvPr/>
        </p:nvSpPr>
        <p:spPr>
          <a:xfrm>
            <a:off x="3081130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059FCC-ACA8-544C-B794-EB8858F55E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25FF93-02EB-4F48-9493-8AC439AE168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53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7" grpId="0" animBg="1"/>
      <p:bldP spid="22" grpId="0"/>
      <p:bldP spid="27" grpId="0" animBg="1"/>
      <p:bldP spid="28" grpId="0"/>
      <p:bldP spid="33" grpId="0" animBg="1"/>
      <p:bldP spid="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CBDA95-5352-6E44-A6AB-CC39D680AC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A62648-AA04-7E4F-9163-A0F4BC10FDB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727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77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17457A-5837-8146-82C8-03CEB975E5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C3B411-93A9-F641-8602-957F1E56FEA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179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0" y="5345069"/>
            <a:ext cx="8583329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79363B-7596-FE48-B9AB-B8B9AF705EE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C6C5DA-2AFF-5C48-988B-3C61451116D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342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2883902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91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465588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81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570923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666683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2697129" y="1354478"/>
            <a:ext cx="4958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Define your data file path.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u="sng" dirty="0"/>
              <a:t> If appropriate define paths for saving code outputs too!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2728661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2697129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2697129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2728661" y="5776140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u="sng" dirty="0"/>
              <a:t> If appropriate define paths for saving code outputs too!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603557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2A23494-576D-914A-98AD-A14F94C24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F70C2B-4937-BC47-924B-A3DE0BC6639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898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63B9B-9F8D-4247-A558-4DA5EB49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41DF5-016C-8445-966D-C00C7340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/>
              <a:t>to more </a:t>
            </a:r>
            <a:r>
              <a:rPr lang="en-US" dirty="0"/>
              <a:t>interesting stuff!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07896-1C6C-F041-9D03-EF5D7745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95804-AB35-4446-8E74-890F5CB32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91E4B-7A32-944F-BE23-E3E572AA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00" y="1879322"/>
            <a:ext cx="4864400" cy="32492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D404B9-85DD-3F45-99E3-5F94675C31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C02DA5-4954-1140-89BE-B783B6A3449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345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/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/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/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High',‘Med',‘Low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/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F564C-D2E7-4442-A105-D9BF3735393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4FE397-BF8D-CD48-9E9C-15FE7E4D594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8A996AD-F453-3683-5C6D-54222051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1123950"/>
            <a:ext cx="50419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15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8779798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6817488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8/7/23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782EB-54F0-4730-B458-DC7F5DC91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B4EE5-0D83-6140-84AA-CF1414C2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8622A2-7619-7A4B-8EF8-CCE33DEC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365126"/>
            <a:ext cx="8422585" cy="591477"/>
          </a:xfrm>
        </p:spPr>
        <p:txBody>
          <a:bodyPr/>
          <a:lstStyle/>
          <a:p>
            <a:r>
              <a:rPr lang="en-US" dirty="0"/>
              <a:t>Let’s get into some code!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7ADF3-BC6F-094B-A4BB-48088FEF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10274-8794-874F-951C-B9D3C44E0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5F663-C462-2143-A1FE-FEC5BACE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7" y="1678328"/>
            <a:ext cx="3670569" cy="42654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7DD554-DEE1-154F-B644-DD5508EC58A6}"/>
              </a:ext>
            </a:extLst>
          </p:cNvPr>
          <p:cNvSpPr/>
          <p:nvPr/>
        </p:nvSpPr>
        <p:spPr>
          <a:xfrm>
            <a:off x="4759206" y="1732929"/>
            <a:ext cx="3941197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Open up </a:t>
            </a:r>
          </a:p>
          <a:p>
            <a:r>
              <a:rPr lang="en-US" sz="2000" dirty="0">
                <a:solidFill>
                  <a:schemeClr val="bg1"/>
                </a:solidFill>
              </a:rPr>
              <a:t>﻿</a:t>
            </a:r>
            <a:r>
              <a:rPr lang="en-US" sz="2000" dirty="0" err="1">
                <a:solidFill>
                  <a:schemeClr val="bg1"/>
                </a:solidFill>
              </a:rPr>
              <a:t>A_Basic_Test_Drive.R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E172-B9F2-3749-834D-B148B4CD29E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C8C2A0-F88A-E24A-8E72-7A21EDF2AFA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218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Amazon’s x-ray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DD1BCE-A172-A646-BDC7-92831570364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E09A7A-B9CB-FC48-AC76-BBB91B6DE37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B_Amazon_Xray.R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AC390-920B-45B2-A25F-81DBEFA746B1}"/>
              </a:ext>
            </a:extLst>
          </p:cNvPr>
          <p:cNvSpPr txBox="1"/>
          <p:nvPr/>
        </p:nvSpPr>
        <p:spPr>
          <a:xfrm>
            <a:off x="240631" y="1786035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choice!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lego movie">
            <a:extLst>
              <a:ext uri="{FF2B5EF4-FFF2-40B4-BE49-F238E27FC236}">
                <a16:creationId xmlns:a16="http://schemas.microsoft.com/office/drawing/2014/main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09" y="2113575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mary poppins itunes">
            <a:extLst>
              <a:ext uri="{FF2B5EF4-FFF2-40B4-BE49-F238E27FC236}">
                <a16:creationId xmlns:a16="http://schemas.microsoft.com/office/drawing/2014/main" id="{7925BD3B-620C-487F-87CB-77B35653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05" y="2103127"/>
            <a:ext cx="2096057" cy="31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or Do Not There is No Try…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 descr="Image result for force awakens x ray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4923"/>
            <a:ext cx="8401845" cy="47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D20A37-8E1C-244B-8D13-94B667C04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9B70E4-3B02-7E41-906B-837D19BE018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300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46143-F893-E44F-AD69-C37965AD1F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F3EC-460E-9240-9902-0BD51D85465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149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221495E-5670-FFA0-A2BB-945833F9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26917"/>
            <a:ext cx="7772400" cy="42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8BE077-531C-864E-EB00-3143FD722701}"/>
              </a:ext>
            </a:extLst>
          </p:cNvPr>
          <p:cNvSpPr txBox="1"/>
          <p:nvPr/>
        </p:nvSpPr>
        <p:spPr>
          <a:xfrm>
            <a:off x="409903" y="1103587"/>
            <a:ext cx="68114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FC2C4A-CB44-9061-2847-F434752B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66234"/>
            <a:ext cx="7772400" cy="38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673307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"none")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movieTitle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8/7/23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345450E-1664-4676-AFB9-852AF7DE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887"/>
            <a:ext cx="9144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Let’s Practice…</a:t>
            </a:r>
            <a:r>
              <a:rPr lang="en-US" sz="3200" b="1" dirty="0"/>
              <a:t>Open </a:t>
            </a:r>
            <a:r>
              <a:rPr lang="en-US" sz="3200" b="1" dirty="0" err="1"/>
              <a:t>C_Amazon_Xray.R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099036"/>
            <a:ext cx="8686800" cy="351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change movies, examine and make another plot with less guidance.</a:t>
            </a:r>
          </a:p>
        </p:txBody>
      </p:sp>
      <p:pic>
        <p:nvPicPr>
          <p:cNvPr id="2050" name="Picture 2" descr="Image result for star wars force awakens m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500153"/>
            <a:ext cx="2477266" cy="41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ar wars force awakens me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30" y="2091914"/>
            <a:ext cx="2524563" cy="2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ar wars force awakens me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r="15695"/>
          <a:stretch/>
        </p:blipFill>
        <p:spPr bwMode="auto">
          <a:xfrm>
            <a:off x="6243146" y="2045186"/>
            <a:ext cx="2427890" cy="216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AD457A-6806-D64C-9A34-481EADB53C9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164BA7-244D-7842-8650-8E2F204ABC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99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3DB29-612D-FC4E-AA46-E6498227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A197B-CEE3-BF46-8BDE-EA559710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very versatile…it can even make maps!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A209C-0428-DB46-9051-E468AC87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37F0-75CC-8743-BEA1-F007E6BC4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3901C4-BDE2-0B40-8EE3-3517251CFB03}"/>
              </a:ext>
            </a:extLst>
          </p:cNvPr>
          <p:cNvSpPr/>
          <p:nvPr/>
        </p:nvSpPr>
        <p:spPr>
          <a:xfrm>
            <a:off x="228600" y="1961111"/>
            <a:ext cx="8686800" cy="6207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 chapter in the book uses named entity recognition (covered later in the week) and plots the locations on a map.  We may have time for it but this quick detour demonstrates R robust &amp; varied capabilities.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00B1FFE-B814-3646-AB25-F611E9BA7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5" y="2706272"/>
            <a:ext cx="4484688" cy="2288106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54E5ED9A-090B-CC40-B97B-18F4F9BD9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6" y="2632101"/>
            <a:ext cx="3916362" cy="25058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5C7679-81DC-7143-B45A-D20FE4E4BF83}"/>
              </a:ext>
            </a:extLst>
          </p:cNvPr>
          <p:cNvSpPr/>
          <p:nvPr/>
        </p:nvSpPr>
        <p:spPr>
          <a:xfrm>
            <a:off x="195263" y="1300902"/>
            <a:ext cx="3962400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Static using base or GGPLOT graphics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BAA560-D7AB-BB48-AF9A-DBBCF1CF8B60}"/>
              </a:ext>
            </a:extLst>
          </p:cNvPr>
          <p:cNvSpPr/>
          <p:nvPr/>
        </p:nvSpPr>
        <p:spPr>
          <a:xfrm>
            <a:off x="4291012" y="1300902"/>
            <a:ext cx="4524375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 a dynamic webpage using leaflet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3495F0-5A3C-2240-A046-C27927BDEC9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55ED13-1D91-0F43-87CA-7F18EB0FA24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653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1A96B-EEE2-DF48-9738-FCDAF499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30A32C-6CAC-3348-BBAD-FDD82D23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out some mapping.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F496D-F47E-E142-B753-48EF8C78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C0564-6112-2E45-BC38-E823CFF54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64397-3850-974F-BF4D-FFC0A06E7A2C}"/>
              </a:ext>
            </a:extLst>
          </p:cNvPr>
          <p:cNvSpPr txBox="1"/>
          <p:nvPr/>
        </p:nvSpPr>
        <p:spPr>
          <a:xfrm>
            <a:off x="6070742" y="1680862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D_mapping_inR.R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7C3AE-DDD6-6B45-B781-B5E416F23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6"/>
          <a:stretch/>
        </p:blipFill>
        <p:spPr>
          <a:xfrm>
            <a:off x="310527" y="1481559"/>
            <a:ext cx="3744912" cy="46715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5AF3D8-BCD4-284D-A0BA-2C02BA61D7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4726B-ADEB-4A4C-AD8F-6F989F35FE3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9798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8/7/23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340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5259</TotalTime>
  <Words>3171</Words>
  <Application>Microsoft Macintosh PowerPoint</Application>
  <PresentationFormat>On-screen Show (4:3)</PresentationFormat>
  <Paragraphs>729</Paragraphs>
  <Slides>67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Consolas</vt:lpstr>
      <vt:lpstr>Lucida Console</vt:lpstr>
      <vt:lpstr>Wingdings</vt:lpstr>
      <vt:lpstr>1_Office Theme</vt:lpstr>
      <vt:lpstr>GSERM: Text Mining &amp; NLP Intros</vt:lpstr>
      <vt:lpstr>PowerPoint Presentation</vt:lpstr>
      <vt:lpstr>https://www.linkedin.com/in/edwardkwartler/</vt:lpstr>
      <vt:lpstr>Introductions…</vt:lpstr>
      <vt:lpstr>Syllabus Review</vt:lpstr>
      <vt:lpstr>The course uses three software components for learning.</vt:lpstr>
      <vt:lpstr>Step 1.  Install Base -R</vt:lpstr>
      <vt:lpstr>Step 2. Install R-Studio</vt:lpstr>
      <vt:lpstr>Step 3. Install Git (Mac)</vt:lpstr>
      <vt:lpstr>Step 3. Install Git (Windows)</vt:lpstr>
      <vt:lpstr>If you are working local you should now have R, R-Studio and git.</vt:lpstr>
      <vt:lpstr>If you are working local you should now have R, R-Studio and git.</vt:lpstr>
      <vt:lpstr>Now that you have R, R-Studio &amp; Git, time to connect to our class repository.</vt:lpstr>
      <vt:lpstr>If LOCAL: setup a new project &amp; do a “git pull”</vt:lpstr>
      <vt:lpstr>Setup a new project &amp; do a “git pull”</vt:lpstr>
      <vt:lpstr>Each day we will perform a git pull in case there are updates to curriculum to aid learning.</vt:lpstr>
      <vt:lpstr>Second to last item.  Create a personal folder.</vt:lpstr>
      <vt:lpstr>Second to last item.  Create a personal folder.</vt:lpstr>
      <vt:lpstr>Second to last item.  Create a personal folder.</vt:lpstr>
      <vt:lpstr>Now just run some code from the github page (we will explain it later)</vt:lpstr>
      <vt:lpstr>Now just run some code (we will explain it later)</vt:lpstr>
      <vt:lpstr>Almost setup…don’t worry if you need help!</vt:lpstr>
      <vt:lpstr>Intro to R</vt:lpstr>
      <vt:lpstr>What is R?</vt:lpstr>
      <vt:lpstr>What is R Studio? The most popular IDE for R</vt:lpstr>
      <vt:lpstr>What is the relationship between R &amp; R studio?</vt:lpstr>
      <vt:lpstr>R Studio has four main panes</vt:lpstr>
      <vt:lpstr>R: Where is it being used?</vt:lpstr>
      <vt:lpstr>Ok, it’s awesome</vt:lpstr>
      <vt:lpstr>Ok, it’s awesome but… </vt:lpstr>
      <vt:lpstr>A basic R workflow</vt:lpstr>
      <vt:lpstr>R uses functions, libraries &amp; objects</vt:lpstr>
      <vt:lpstr>Another trap!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Why are functions better?</vt:lpstr>
      <vt:lpstr>R uses functions, libraries &amp; objects</vt:lpstr>
      <vt:lpstr>R uses functions, libraries &amp; objects</vt:lpstr>
      <vt:lpstr>R uses functions, libraries &amp; objects</vt:lpstr>
      <vt:lpstr>Workflow review</vt:lpstr>
      <vt:lpstr>On to more interesting stuff!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  <vt:lpstr>Let’s get into some code!</vt:lpstr>
      <vt:lpstr>Amazon X-Ray: Movie Meta Data</vt:lpstr>
      <vt:lpstr>Let’s explore Amazon’s x-ray feature</vt:lpstr>
      <vt:lpstr>Let’s practice! Open B_Amazon_Xray.R </vt:lpstr>
      <vt:lpstr>Do or Do Not There is No Try…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Let’s Practice…Open C_Amazon_Xray.R </vt:lpstr>
      <vt:lpstr>R is very versatile…it can even make maps!</vt:lpstr>
      <vt:lpstr>Let’s try out some mapping.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305</cp:revision>
  <dcterms:created xsi:type="dcterms:W3CDTF">2018-05-23T17:24:59Z</dcterms:created>
  <dcterms:modified xsi:type="dcterms:W3CDTF">2023-08-07T20:52:42Z</dcterms:modified>
</cp:coreProperties>
</file>